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9" r:id="rId2"/>
    <p:sldId id="433" r:id="rId3"/>
    <p:sldId id="434" r:id="rId4"/>
    <p:sldId id="431" r:id="rId5"/>
    <p:sldId id="432" r:id="rId6"/>
    <p:sldId id="435" r:id="rId7"/>
    <p:sldId id="436" r:id="rId8"/>
    <p:sldId id="437" r:id="rId9"/>
    <p:sldId id="438" r:id="rId10"/>
    <p:sldId id="496" r:id="rId11"/>
    <p:sldId id="497" r:id="rId12"/>
    <p:sldId id="293" r:id="rId13"/>
    <p:sldId id="294" r:id="rId14"/>
    <p:sldId id="295" r:id="rId15"/>
    <p:sldId id="296" r:id="rId16"/>
    <p:sldId id="481" r:id="rId17"/>
    <p:sldId id="429" r:id="rId18"/>
    <p:sldId id="482" r:id="rId19"/>
    <p:sldId id="421" r:id="rId20"/>
    <p:sldId id="483" r:id="rId21"/>
    <p:sldId id="420" r:id="rId22"/>
    <p:sldId id="297" r:id="rId23"/>
    <p:sldId id="298" r:id="rId24"/>
    <p:sldId id="484" r:id="rId25"/>
    <p:sldId id="419" r:id="rId26"/>
    <p:sldId id="485" r:id="rId27"/>
    <p:sldId id="422" r:id="rId28"/>
    <p:sldId id="299" r:id="rId29"/>
    <p:sldId id="300" r:id="rId30"/>
    <p:sldId id="486" r:id="rId31"/>
    <p:sldId id="423" r:id="rId32"/>
    <p:sldId id="487" r:id="rId33"/>
    <p:sldId id="424" r:id="rId34"/>
    <p:sldId id="301" r:id="rId35"/>
    <p:sldId id="302" r:id="rId36"/>
    <p:sldId id="488" r:id="rId37"/>
    <p:sldId id="425" r:id="rId38"/>
    <p:sldId id="303" r:id="rId39"/>
    <p:sldId id="304" r:id="rId40"/>
    <p:sldId id="426" r:id="rId41"/>
    <p:sldId id="489" r:id="rId42"/>
    <p:sldId id="430" r:id="rId43"/>
    <p:sldId id="49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7C92"/>
    <a:srgbClr val="5F5F5F"/>
    <a:srgbClr val="80808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>
      <p:cViewPr varScale="1">
        <p:scale>
          <a:sx n="127" d="100"/>
          <a:sy n="127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Klik om de opmaakprofielen van de modeltekst te bewerken</a:t>
            </a:r>
          </a:p>
          <a:p>
            <a:pPr lvl="1"/>
            <a:r>
              <a:rPr lang="nl-BE" altLang="en-US"/>
              <a:t>Tweede niveau</a:t>
            </a:r>
          </a:p>
          <a:p>
            <a:pPr lvl="2"/>
            <a:r>
              <a:rPr lang="nl-BE" altLang="en-US"/>
              <a:t>Derde niveau</a:t>
            </a:r>
          </a:p>
          <a:p>
            <a:pPr lvl="3"/>
            <a:r>
              <a:rPr lang="nl-BE" altLang="en-US"/>
              <a:t>Vierde niveau</a:t>
            </a:r>
          </a:p>
          <a:p>
            <a:pPr lvl="4"/>
            <a:r>
              <a:rPr lang="nl-BE" altLang="en-US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815CA-8B89-4A81-BA09-02513C96693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76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BE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BE" alt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D40191-F203-4AB1-96EC-AD5F900ACB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4" name="Picture 10" descr="L-logo IN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730-A482-48AA-8A0B-465342093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2165-F3F5-4980-8958-38374D29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2DB5-EEB4-4681-9E39-0D2E75D8C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9EC5-76D6-4350-BF4F-A9390AF1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EE26-4CBF-495C-87EB-EFD30190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0467-DC62-42CE-B8BF-9CFD81F8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85B1-359A-466E-9819-5A7BC905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737-D835-475A-8BBA-836A5444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BFB-C4B9-4EFF-8A6A-80793776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DFFA-5CCC-4AEA-90B1-65C7146D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opmaakprofielen van de modeltekst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84632-F337-4713-ACD7-36A6B95D91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-logo INAMI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8351962" cy="1082675"/>
          </a:xfrm>
        </p:spPr>
        <p:txBody>
          <a:bodyPr/>
          <a:lstStyle/>
          <a:p>
            <a:r>
              <a:rPr lang="fr-FR" dirty="0"/>
              <a:t>Feedback individuel des médecins généralistes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err="1"/>
              <a:t>Résultats</a:t>
            </a:r>
            <a:r>
              <a:rPr lang="nl-BE" kern="0" dirty="0"/>
              <a:t> GLEM (</a:t>
            </a:r>
            <a:r>
              <a:rPr lang="nl-BE" kern="0" dirty="0" err="1"/>
              <a:t>données</a:t>
            </a:r>
            <a:r>
              <a:rPr lang="nl-BE" kern="0" dirty="0"/>
              <a:t> 2016) </a:t>
            </a:r>
          </a:p>
          <a:p>
            <a:r>
              <a:rPr lang="nl-BE" kern="0" dirty="0"/>
              <a:t>pour </a:t>
            </a:r>
            <a:r>
              <a:rPr lang="nl-BE" kern="0" dirty="0" err="1"/>
              <a:t>le</a:t>
            </a:r>
            <a:r>
              <a:rPr lang="nl-BE" kern="0" dirty="0"/>
              <a:t> remboursement à </a:t>
            </a:r>
            <a:r>
              <a:rPr lang="nl-BE" kern="0" dirty="0" err="1"/>
              <a:t>l’acte</a:t>
            </a:r>
            <a:r>
              <a:rPr lang="nl-BE" kern="0" dirty="0"/>
              <a:t> et au </a:t>
            </a:r>
            <a:r>
              <a:rPr lang="nl-BE" kern="0" dirty="0" smtClean="0"/>
              <a:t>forfait</a:t>
            </a:r>
          </a:p>
          <a:p>
            <a:r>
              <a:rPr lang="en-US" kern="0" dirty="0"/>
              <a:t>THÈME III</a:t>
            </a:r>
          </a:p>
        </p:txBody>
      </p:sp>
    </p:spTree>
    <p:extLst>
      <p:ext uri="{BB962C8B-B14F-4D97-AF65-F5344CB8AC3E}">
        <p14:creationId xmlns:p14="http://schemas.microsoft.com/office/powerpoint/2010/main" val="1876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Les </a:t>
            </a:r>
            <a:r>
              <a:rPr lang="en-US" sz="2000" dirty="0" err="1"/>
              <a:t>résultats</a:t>
            </a:r>
            <a:r>
              <a:rPr lang="en-US" sz="2000" dirty="0"/>
              <a:t> entre </a:t>
            </a:r>
            <a:r>
              <a:rPr lang="en-US" sz="2000" dirty="0" err="1"/>
              <a:t>pratique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et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ne </a:t>
            </a:r>
            <a:r>
              <a:rPr lang="en-US" sz="2000" dirty="0" err="1"/>
              <a:t>seront</a:t>
            </a:r>
            <a:r>
              <a:rPr lang="en-US" sz="2000" dirty="0"/>
              <a:t> </a:t>
            </a:r>
            <a:r>
              <a:rPr lang="en-US" sz="2000" dirty="0" err="1"/>
              <a:t>comparables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pour les </a:t>
            </a:r>
            <a:r>
              <a:rPr lang="en-US" sz="2000" dirty="0" err="1"/>
              <a:t>indicateurs</a:t>
            </a:r>
            <a:r>
              <a:rPr lang="en-US" sz="2000" dirty="0"/>
              <a:t> qui </a:t>
            </a:r>
            <a:r>
              <a:rPr lang="en-US" sz="2000" dirty="0" err="1"/>
              <a:t>présuposent</a:t>
            </a:r>
            <a:r>
              <a:rPr lang="en-US" sz="2000" dirty="0"/>
              <a:t> </a:t>
            </a:r>
            <a:r>
              <a:rPr lang="en-US" sz="2000" dirty="0" err="1"/>
              <a:t>qu’il</a:t>
            </a:r>
            <a:r>
              <a:rPr lang="en-US" sz="2000" dirty="0"/>
              <a:t> y a </a:t>
            </a:r>
            <a:r>
              <a:rPr lang="en-US" sz="2000" dirty="0" err="1"/>
              <a:t>eu</a:t>
            </a:r>
            <a:r>
              <a:rPr lang="en-US" sz="2000" dirty="0"/>
              <a:t> contact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l’année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 </a:t>
            </a:r>
            <a:r>
              <a:rPr lang="en-US" sz="2000" dirty="0" err="1"/>
              <a:t>exemple</a:t>
            </a:r>
            <a:r>
              <a:rPr lang="en-US" sz="2000" dirty="0"/>
              <a:t> le % </a:t>
            </a:r>
            <a:r>
              <a:rPr lang="en-US" sz="2000" dirty="0" err="1"/>
              <a:t>d’antibiotique</a:t>
            </a:r>
            <a:r>
              <a:rPr lang="en-US" sz="2000" dirty="0"/>
              <a:t> de </a:t>
            </a:r>
            <a:r>
              <a:rPr lang="en-US" sz="2000" dirty="0" err="1"/>
              <a:t>seconde</a:t>
            </a:r>
            <a:r>
              <a:rPr lang="en-US" sz="2000" dirty="0"/>
              <a:t> </a:t>
            </a:r>
            <a:r>
              <a:rPr lang="en-US" sz="2000" dirty="0" err="1"/>
              <a:t>ligne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antibiotiques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soulignés</a:t>
            </a:r>
            <a:r>
              <a:rPr lang="en-US" sz="2000" dirty="0"/>
              <a:t> en vert.   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54" y="1624533"/>
            <a:ext cx="4566042" cy="41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à angle droit 8"/>
          <p:cNvSpPr/>
          <p:nvPr/>
        </p:nvSpPr>
        <p:spPr>
          <a:xfrm>
            <a:off x="3923928" y="5805264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404279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Lorsqu’il</a:t>
            </a:r>
            <a:r>
              <a:rPr lang="en-US" sz="2000" dirty="0" smtClean="0"/>
              <a:t> </a:t>
            </a:r>
            <a:r>
              <a:rPr lang="en-US" sz="2000" dirty="0" err="1"/>
              <a:t>n’est</a:t>
            </a:r>
            <a:r>
              <a:rPr lang="en-US" sz="2000" dirty="0"/>
              <a:t> pas certain </a:t>
            </a:r>
            <a:r>
              <a:rPr lang="en-US" sz="2000" dirty="0" err="1"/>
              <a:t>qu’il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eu</a:t>
            </a:r>
            <a:r>
              <a:rPr lang="en-US" sz="2000" dirty="0"/>
              <a:t> un contact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l’année</a:t>
            </a:r>
            <a:r>
              <a:rPr lang="en-US" sz="2000" dirty="0"/>
              <a:t>, la </a:t>
            </a:r>
            <a:r>
              <a:rPr lang="en-US" sz="2000" dirty="0" err="1"/>
              <a:t>comparaison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biaisée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BE" sz="2000" dirty="0"/>
              <a:t>Par exemple le % de patients ayant reçu au moins une prescription d’antibiotiques dans </a:t>
            </a:r>
            <a:r>
              <a:rPr lang="fr-BE" sz="2000" dirty="0" smtClean="0"/>
              <a:t>l’année.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cas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soulignés</a:t>
            </a:r>
            <a:r>
              <a:rPr lang="en-US" sz="2000" dirty="0"/>
              <a:t> en rouge.   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" name="Flèche à angle droit 6"/>
          <p:cNvSpPr/>
          <p:nvPr/>
        </p:nvSpPr>
        <p:spPr>
          <a:xfrm>
            <a:off x="3779912" y="5705846"/>
            <a:ext cx="4104456" cy="288032"/>
          </a:xfrm>
          <a:prstGeom prst="bentUpArrow">
            <a:avLst>
              <a:gd name="adj1" fmla="val 32937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81487" cy="396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all" spc="0" normalizeH="0" baseline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Imagerie médicale et examens préopératoires</a:t>
            </a:r>
            <a:endParaRPr kumimoji="0" lang="en-US" sz="32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III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3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Dépistage du cancer du sein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7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71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III.1. </a:t>
            </a:r>
            <a:r>
              <a:rPr lang="fr-FR" dirty="0"/>
              <a:t>Usage excessif de l'imagerie de la colonne vertébrale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132856"/>
            <a:ext cx="6157585" cy="1585944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d'examen d'imagerie en cas de dorsalgie aiguë ou chronique non spécifique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Si, pour des raisons spécifiques, l'imagerie devait tout de même être indiquée, évitez les examens séquentiels. L'IRM n'est pas toujours le meilleur choix, mais il l'est la plupart du temps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3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A6D57-7A40-47FE-92AA-2F821BA2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sans problème orthopédique avéré, à qui vous avez prescrit au moins 1 fois une imagerie de la colonne vertébrale au cours des 3 dernières années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F65533-3ADC-4FBC-8BC6-9EA533E6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57" y="2708920"/>
            <a:ext cx="561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57" y="4005064"/>
            <a:ext cx="5686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8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A6D57-7A40-47FE-92AA-2F821BA2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sans problème orthopédique avéré, à qui vous avez prescrit au moins 1 fois une imagerie de la colonne vertébrale au cours des 3 dernières années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F65533-3ADC-4FBC-8BC6-9EA533E6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99888" cy="516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colade ouvrante 6"/>
          <p:cNvSpPr/>
          <p:nvPr/>
        </p:nvSpPr>
        <p:spPr>
          <a:xfrm rot="16200000">
            <a:off x="2753798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6347758" y="4893603"/>
            <a:ext cx="612068" cy="2723424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77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Nombre moyen d'examens d'imagerie de la colonne vertébrale différents, par patient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08920"/>
            <a:ext cx="5638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80" y="3972143"/>
            <a:ext cx="5743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1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Nombre moyen d'examens d'imagerie de la colonne vertébrale différents, par patient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2" y="1412776"/>
            <a:ext cx="6845609" cy="51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609782" y="4311098"/>
            <a:ext cx="612068" cy="3888432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188754" y="4908591"/>
            <a:ext cx="612068" cy="2693447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2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040560"/>
          </a:xfrm>
        </p:spPr>
        <p:txBody>
          <a:bodyPr/>
          <a:lstStyle/>
          <a:p>
            <a:r>
              <a:rPr lang="fr-BE" sz="2000" dirty="0"/>
              <a:t>Ce feed-back est une invitation à la réflexion individuelle et à un débat mutuel sur certains points prioritaires dans votre pratique.</a:t>
            </a:r>
          </a:p>
          <a:p>
            <a:r>
              <a:rPr lang="fr-BE" sz="2000" dirty="0"/>
              <a:t>Grâce à ce feed-back, vous pourrez entreprendre des actions ciblées, progressives et suivre ces actions sur la base de chiffres pertinents : individuellement, au sein de votre groupement professionnel et dans votre GLEM.</a:t>
            </a:r>
          </a:p>
          <a:p>
            <a:r>
              <a:rPr lang="fr-BE" sz="2000" dirty="0"/>
              <a:t>Les recommandations faites dans ce feed-back ne constituent néanmoins pas un livre de recettes à respecter à la lettre. </a:t>
            </a:r>
          </a:p>
          <a:p>
            <a:r>
              <a:rPr lang="fr-BE" sz="2000" dirty="0"/>
              <a:t>Au niveau du travail clinique, le CNPQ rappelle que la médecine dite «</a:t>
            </a:r>
            <a:r>
              <a:rPr lang="fr-BE" sz="2000" dirty="0" err="1"/>
              <a:t>evidence</a:t>
            </a:r>
            <a:r>
              <a:rPr lang="fr-BE" sz="2000" dirty="0"/>
              <a:t> </a:t>
            </a:r>
            <a:r>
              <a:rPr lang="fr-BE" sz="2000" dirty="0" err="1"/>
              <a:t>based</a:t>
            </a:r>
            <a:r>
              <a:rPr lang="fr-BE" sz="2000" dirty="0"/>
              <a:t> » doit combiner trois éléments :</a:t>
            </a:r>
          </a:p>
          <a:p>
            <a:pPr lvl="1"/>
            <a:r>
              <a:rPr lang="fr-BE" sz="2000" dirty="0"/>
              <a:t>les directives validées sur la base de la recherche scientifique dans le domaine de la médecine générale,</a:t>
            </a:r>
          </a:p>
          <a:p>
            <a:pPr lvl="1"/>
            <a:r>
              <a:rPr lang="fr-BE" sz="2000" dirty="0"/>
              <a:t>les valeurs et préférences du patient,</a:t>
            </a:r>
          </a:p>
          <a:p>
            <a:pPr lvl="1"/>
            <a:r>
              <a:rPr lang="fr-BE" sz="2000" dirty="0"/>
              <a:t>l’expérience et le jugement clinique du médecin, en concertation avec les collègues.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Part de radiographies et de CT-scans dans l'imagerie de la colonne vertébrale que vous avez prescrite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564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83" y="3962618"/>
            <a:ext cx="5695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1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Part de radiographies et de CT-scans dans l'imagerie de la colonne vertébrale que vous avez prescrite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17517" cy="50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436593" y="4948784"/>
            <a:ext cx="612068" cy="2613061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79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3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III.2. </a:t>
            </a:r>
            <a:r>
              <a:rPr lang="fr-FR" dirty="0"/>
              <a:t>Usage excessif d'examens préopératoires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ce qui concerne les examens préopératoires ECG, radio du thorax, INR</a:t>
            </a:r>
            <a:r>
              <a:rPr lang="nl-N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nl-BE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Chez les patients &lt; 50 ans présentant un faible profil de risque*, n'effectuez pas systématiquement un ECG, une radio du thorax ou une mesure de l'INR comme examens préopératoires pour des chirurgies mineures ou intermédiaires**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Chez les patients ≥ 50 ans présentant un faible profil de risque*, n'effectuez pas systématiquement une radio du thorax ou une mesure de l'INR comme examens préopératoires pour des interventions chirurgicales mineures ou intermédiaires**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Chez les patients ≥ 50 ans, effectuez toutefois systématiquement un ECG (au repos) comme examen préopératoire pour des interventions chirurgicales mineures ou intermédiaires**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5377" y="6165304"/>
            <a:ext cx="6085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i="1" dirty="0"/>
              <a:t>*Définition de « faible profil de risque » pour nos mesures, données disponibles : aucune forme de médication chronique</a:t>
            </a:r>
            <a:endParaRPr lang="en-US" sz="900" dirty="0"/>
          </a:p>
          <a:p>
            <a:r>
              <a:rPr lang="fr-BE" sz="900" i="1" dirty="0"/>
              <a:t>**Définition de la chirurgie mineure et intermédiaire : codes de nomenclature de chirurgie avec K≤270, N≤450, I≤550</a:t>
            </a:r>
            <a:endParaRPr lang="nl-NL" sz="9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31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&lt; 50 ans qui ont été soumis à des examens préopératoires superflus pour des interventions chirurgicales mineures et intermédiaires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8861"/>
            <a:ext cx="5648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86" y="3953093"/>
            <a:ext cx="5695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98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&lt; 50 ans qui ont été soumis à des examens préopératoires superflus pour des interventions chirurgicales mineures et intermédiaires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9116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17794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07391" y="4861962"/>
            <a:ext cx="612068" cy="2786706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170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≥ 50 ans qui ont été soumis à des examens préopératoires superflus pour des interventions chirurgicales mineures et intermédiaires.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01574"/>
            <a:ext cx="5591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54" y="3934043"/>
            <a:ext cx="5705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008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308850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≥ 50 ans qui ont été soumis à des examens préopératoires superflus pour des interventions chirurgicales mineures et intermédiaires.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1"/>
            <a:ext cx="6780617" cy="507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17794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216115" y="4881230"/>
            <a:ext cx="612068" cy="274816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96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25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III.3. </a:t>
            </a:r>
            <a:r>
              <a:rPr lang="fr-FR" dirty="0"/>
              <a:t>Exposition aux rayonnements par imagerie médicale obsolète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Ne prescrivez pas d'examens d'imagerie qui sont obsolètes dans la pratique de première ligne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un examen d'imagerie doit être prescrit et si plusieurs examens peuvent fournir le même résultat, privilégiez l'examen présentant la dose de radiations la plus faible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7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présentation</a:t>
            </a:r>
            <a:r>
              <a:rPr lang="en-US" dirty="0"/>
              <a:t>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fr-BE" sz="2000" dirty="0"/>
              <a:t>Cette présentation reprend l’ensemble des messages détaillés du feedback</a:t>
            </a:r>
          </a:p>
          <a:p>
            <a:r>
              <a:rPr lang="fr-BE" sz="2000" dirty="0"/>
              <a:t>Ces messages sont illustrés par deux types de résultats:</a:t>
            </a:r>
          </a:p>
          <a:p>
            <a:pPr lvl="1"/>
            <a:r>
              <a:rPr lang="fr-BE" sz="2000" dirty="0">
                <a:ea typeface="+mn-ea"/>
                <a:cs typeface="+mn-cs"/>
              </a:rPr>
              <a:t>la distribution des résultats observés par pratique individuelle ou de groupe pour l’ensemble du pays  </a:t>
            </a:r>
          </a:p>
          <a:p>
            <a:pPr lvl="1"/>
            <a:r>
              <a:rPr lang="fr-BE" sz="2000" dirty="0">
                <a:ea typeface="+mn-ea"/>
                <a:cs typeface="+mn-cs"/>
              </a:rPr>
              <a:t>la distribution des moyennes par </a:t>
            </a:r>
            <a:r>
              <a:rPr lang="fr-BE" sz="2000" dirty="0" smtClean="0">
                <a:ea typeface="+mn-ea"/>
                <a:cs typeface="+mn-cs"/>
              </a:rPr>
              <a:t>GLEM par région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Exposition aux rayonnements (en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mSv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causée par une imagerie obsolète, par patient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44399"/>
            <a:ext cx="5629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79" y="3943568"/>
            <a:ext cx="5695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00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Exposition aux rayonnements (en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mSv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causée par une imagerie obsolète, par patient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13742"/>
            <a:ext cx="6580589" cy="506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933818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68129" y="4945240"/>
            <a:ext cx="612068" cy="2620149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96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d'exposition aux rayonnements obsolète causée par une RX colonne vertébrale et une CT colonne vertébrale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54" y="2742674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79" y="3943568"/>
            <a:ext cx="5686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33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d'exposition aux rayonnements obsolète causée par une RX colonne vertébrale et une CT colonne vertébrale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336704" cy="48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221850" y="4419110"/>
            <a:ext cx="612068" cy="3672408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498214" y="5031179"/>
            <a:ext cx="612068" cy="244827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84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21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III.4. </a:t>
            </a:r>
            <a:r>
              <a:rPr lang="fr-FR" dirty="0"/>
              <a:t>Usage excessif de l'échographie de la glande thyroïde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d'échographie de la glande thyroïde systématique en guise de suivi en cas de troubles de la fonction thyroïdienne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00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atteints d'un trouble avéré de la fonction thyroïdienne qui ont été soumis à ≥ 1 suivi échographique superflu au cours des 3 dernières années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61724"/>
            <a:ext cx="562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62618"/>
            <a:ext cx="5676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61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atteints d'un trouble avéré de la fonction thyroïdienne qui ont été soumis à ≥ 1 suivi échographique superflu au cours des 3 dernières années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40502" cy="504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2789802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304069" y="4937292"/>
            <a:ext cx="612068" cy="2636046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46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Dépistage du cancer du sein</a:t>
            </a:r>
            <a:endParaRPr lang="fr-FR" sz="2800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29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nl-BE" dirty="0"/>
              <a:t>III.5. </a:t>
            </a:r>
            <a:r>
              <a:rPr lang="fr-FR" dirty="0"/>
              <a:t>Dépistage du cancer du sein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Informez les femmes âgées de 50-69 ans de la possibilité d'un dépistage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mammographique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bisannuel dans le cadre du programme de dépistage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Ne procédez pas à un dépistage systématique chez les femmes qui n'appartiennent pas à la tranche d'âge de 50-69 ans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9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6024" y="4221088"/>
            <a:ext cx="903649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MÉTHODOLOGIE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INTERPRETATion</a:t>
            </a:r>
            <a:r>
              <a:rPr kumimoji="0" lang="nl-BE" sz="4000" b="1" i="0" u="none" strike="noStrike" kern="0" cap="all" spc="0" normalizeH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nl-BE" sz="4000" b="1" i="0" u="none" strike="noStrike" kern="0" cap="all" spc="0" normalizeH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g</a:t>
            </a:r>
            <a:r>
              <a:rPr kumimoji="0" lang="nl-BE" sz="4000" b="1" i="0" u="none" strike="noStrike" kern="0" cap="all" spc="0" normalizeH="0" baseline="0" noProof="0" dirty="0" err="1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raphique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201346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dans la population cible (50-69 ans) de votre pratique qui ont été soumises à un dépistage bisannuel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42674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05" y="3943568"/>
            <a:ext cx="5781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35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201346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dans la population cible (50-69 ans) de votre pratique qui ont été soumises à un dépistage bisannuel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9270"/>
            <a:ext cx="6120680" cy="45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ouvrante 5"/>
          <p:cNvSpPr/>
          <p:nvPr/>
        </p:nvSpPr>
        <p:spPr>
          <a:xfrm rot="16200000">
            <a:off x="3365866" y="4563126"/>
            <a:ext cx="612068" cy="3384376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534218" y="4995175"/>
            <a:ext cx="612068" cy="252028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728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1B43C-5769-492C-807A-DD91FC00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dépistages réalisés par le biais du système de dépistage organisé (= programme de dépistage national) (sur le nombre total de dépistages effectués)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B05D3B-545F-45B3-9F1C-DC765A3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31" y="2747436"/>
            <a:ext cx="5657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32026" y="2708920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32026" y="4005064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31" y="3967380"/>
            <a:ext cx="5695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67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1B43C-5769-492C-807A-DD91FC00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dépistages réalisés par le biais du système de dépistage organisé (= programme de dépistage national) (sur le nombre total de dépistages effectués)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B05D3B-545F-45B3-9F1C-DC765A3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8112"/>
            <a:ext cx="6912768" cy="51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colade ouvrante 6"/>
          <p:cNvSpPr/>
          <p:nvPr/>
        </p:nvSpPr>
        <p:spPr>
          <a:xfrm rot="16200000">
            <a:off x="2933818" y="4347102"/>
            <a:ext cx="612068" cy="3816424"/>
          </a:xfrm>
          <a:prstGeom prst="lef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289238" y="652534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endParaRPr lang="en-US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6534218" y="4851159"/>
            <a:ext cx="612068" cy="2808312"/>
          </a:xfrm>
          <a:prstGeom prst="lef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090172" y="6525345"/>
            <a:ext cx="208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Pratiques</a:t>
            </a:r>
            <a:r>
              <a:rPr lang="en-US" dirty="0"/>
              <a:t> au </a:t>
            </a:r>
            <a:r>
              <a:rPr lang="en-US" dirty="0" err="1"/>
              <a:t>forfait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1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 smtClean="0"/>
              <a:t>Echelle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comparaison</a:t>
            </a:r>
            <a:r>
              <a:rPr lang="en-US" dirty="0"/>
              <a:t> </a:t>
            </a:r>
            <a:r>
              <a:rPr lang="en-US" dirty="0" err="1"/>
              <a:t>individuelle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graphique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décrit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feedback </a:t>
            </a:r>
            <a:r>
              <a:rPr lang="en-US" sz="2000" dirty="0" err="1"/>
              <a:t>individuel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avez</a:t>
            </a:r>
            <a:r>
              <a:rPr lang="en-US" sz="2000" dirty="0"/>
              <a:t> </a:t>
            </a:r>
            <a:r>
              <a:rPr lang="en-US" sz="2000" dirty="0" err="1"/>
              <a:t>reçu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Sur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échelle</a:t>
            </a:r>
            <a:r>
              <a:rPr lang="en-US" sz="2000" dirty="0"/>
              <a:t> on </a:t>
            </a:r>
            <a:r>
              <a:rPr lang="en-US" sz="2000" dirty="0" err="1"/>
              <a:t>peut</a:t>
            </a:r>
            <a:r>
              <a:rPr lang="en-US" sz="2000" dirty="0"/>
              <a:t> observer la distribution des </a:t>
            </a:r>
            <a:r>
              <a:rPr lang="en-US" sz="2000" dirty="0" err="1"/>
              <a:t>résultats</a:t>
            </a:r>
            <a:r>
              <a:rPr lang="en-US" sz="2000" dirty="0"/>
              <a:t> pour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médecins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.</a:t>
            </a:r>
          </a:p>
          <a:p>
            <a:r>
              <a:rPr lang="en-US" sz="2000" dirty="0"/>
              <a:t>La signification des </a:t>
            </a:r>
            <a:r>
              <a:rPr lang="en-US" sz="2000" dirty="0" err="1"/>
              <a:t>limites</a:t>
            </a:r>
            <a:r>
              <a:rPr lang="en-US" sz="2000" dirty="0"/>
              <a:t> P10, P50, P60 et P90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décrite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document </a:t>
            </a:r>
            <a:r>
              <a:rPr lang="en-US" sz="2000" dirty="0" err="1"/>
              <a:t>individuel</a:t>
            </a:r>
            <a:r>
              <a:rPr lang="en-US" sz="2000" dirty="0"/>
              <a:t>.</a:t>
            </a:r>
          </a:p>
          <a:p>
            <a:r>
              <a:rPr lang="en-US" sz="2000" dirty="0"/>
              <a:t>La signification des </a:t>
            </a:r>
            <a:r>
              <a:rPr lang="en-US" sz="2000" dirty="0" err="1"/>
              <a:t>couleurs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copie</a:t>
            </a:r>
            <a:r>
              <a:rPr lang="en-US" sz="2000" dirty="0"/>
              <a:t> </a:t>
            </a:r>
            <a:r>
              <a:rPr lang="en-US" sz="2000" dirty="0" err="1"/>
              <a:t>anonymisée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le site de </a:t>
            </a:r>
            <a:r>
              <a:rPr lang="en-US" sz="2000" dirty="0" err="1"/>
              <a:t>l’INAMI</a:t>
            </a:r>
            <a:r>
              <a:rPr lang="en-US" sz="2000" dirty="0"/>
              <a:t>    </a:t>
            </a:r>
          </a:p>
          <a:p>
            <a:pPr marL="0" lvl="1" indent="0">
              <a:buNone/>
            </a:pPr>
            <a:r>
              <a:rPr lang="en-US" sz="2000" dirty="0">
                <a:ea typeface="+mn-ea"/>
                <a:cs typeface="+mn-cs"/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04" y="2420888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Boxplot / </a:t>
            </a:r>
            <a:r>
              <a:rPr lang="en-US" dirty="0" err="1"/>
              <a:t>indicateur</a:t>
            </a:r>
            <a:r>
              <a:rPr lang="en-US" dirty="0"/>
              <a:t> des Glem(s) par </a:t>
            </a:r>
            <a:r>
              <a:rPr lang="en-US" dirty="0" err="1"/>
              <a:t>région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 boxplot </a:t>
            </a:r>
            <a:r>
              <a:rPr lang="en-US" sz="2000" dirty="0" err="1"/>
              <a:t>permet</a:t>
            </a:r>
            <a:r>
              <a:rPr lang="en-US" sz="2000" dirty="0"/>
              <a:t> de </a:t>
            </a:r>
            <a:r>
              <a:rPr lang="en-US" sz="2000" dirty="0" err="1"/>
              <a:t>visualiser</a:t>
            </a:r>
            <a:r>
              <a:rPr lang="en-US" sz="2000" dirty="0"/>
              <a:t> la distribution des </a:t>
            </a:r>
            <a:r>
              <a:rPr lang="en-US" sz="2000" dirty="0" err="1"/>
              <a:t>moyennes</a:t>
            </a:r>
            <a:r>
              <a:rPr lang="en-US" sz="2000" dirty="0"/>
              <a:t> par GLEM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/>
              <a:t>base des </a:t>
            </a:r>
            <a:r>
              <a:rPr lang="en-US" sz="2000" dirty="0" err="1"/>
              <a:t>résultats</a:t>
            </a:r>
            <a:r>
              <a:rPr lang="en-US" sz="2000" dirty="0"/>
              <a:t> des </a:t>
            </a:r>
            <a:r>
              <a:rPr lang="en-US" sz="2000" dirty="0" err="1"/>
              <a:t>médecins</a:t>
            </a:r>
            <a:r>
              <a:rPr lang="en-US" sz="2000" dirty="0"/>
              <a:t> du GLEM.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 </a:t>
            </a:r>
            <a:r>
              <a:rPr lang="en-US" sz="2000" dirty="0" err="1"/>
              <a:t>résultat</a:t>
            </a:r>
            <a:r>
              <a:rPr lang="en-US" sz="2000" dirty="0"/>
              <a:t> d’un GLEM </a:t>
            </a:r>
            <a:r>
              <a:rPr lang="en-US" sz="2000" dirty="0" err="1"/>
              <a:t>n’est</a:t>
            </a:r>
            <a:r>
              <a:rPr lang="en-US" sz="2000" dirty="0"/>
              <a:t> </a:t>
            </a:r>
            <a:r>
              <a:rPr lang="en-US" sz="2000" dirty="0" err="1"/>
              <a:t>pris</a:t>
            </a:r>
            <a:r>
              <a:rPr lang="en-US" sz="2000" dirty="0"/>
              <a:t> en </a:t>
            </a:r>
            <a:r>
              <a:rPr lang="en-US" sz="2000" dirty="0" err="1"/>
              <a:t>compte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au </a:t>
            </a:r>
            <a:r>
              <a:rPr lang="en-US" sz="2000" dirty="0" err="1"/>
              <a:t>moins</a:t>
            </a:r>
            <a:r>
              <a:rPr lang="en-US" sz="2000" dirty="0"/>
              <a:t> 7 </a:t>
            </a:r>
            <a:r>
              <a:rPr lang="en-US" sz="2000" dirty="0" err="1"/>
              <a:t>médecins</a:t>
            </a:r>
            <a:r>
              <a:rPr lang="en-US" sz="2000" dirty="0"/>
              <a:t> </a:t>
            </a:r>
            <a:r>
              <a:rPr lang="en-US" sz="2000" dirty="0" err="1"/>
              <a:t>pratiquant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actifs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GLEM en 2016 (Par </a:t>
            </a:r>
            <a:r>
              <a:rPr lang="en-US" sz="2000" dirty="0" err="1"/>
              <a:t>actif</a:t>
            </a:r>
            <a:r>
              <a:rPr lang="en-US" sz="2000" dirty="0"/>
              <a:t> en 2016 nous </a:t>
            </a:r>
            <a:r>
              <a:rPr lang="en-US" sz="2000" dirty="0" err="1"/>
              <a:t>entendons</a:t>
            </a:r>
            <a:r>
              <a:rPr lang="en-US" sz="2000" dirty="0"/>
              <a:t> “</a:t>
            </a:r>
            <a:r>
              <a:rPr lang="en-US" sz="2000" dirty="0" err="1"/>
              <a:t>avoir</a:t>
            </a:r>
            <a:r>
              <a:rPr lang="en-US" sz="2000" dirty="0"/>
              <a:t> </a:t>
            </a:r>
            <a:r>
              <a:rPr lang="en-US" sz="2000" dirty="0" err="1"/>
              <a:t>reçu</a:t>
            </a:r>
            <a:r>
              <a:rPr lang="en-US" sz="2000" dirty="0"/>
              <a:t> un feedback pour </a:t>
            </a:r>
            <a:r>
              <a:rPr lang="en-US" sz="2000" dirty="0" err="1"/>
              <a:t>l’activité</a:t>
            </a:r>
            <a:r>
              <a:rPr lang="en-US" sz="2000" dirty="0"/>
              <a:t> de </a:t>
            </a:r>
            <a:r>
              <a:rPr lang="en-US" sz="2000" dirty="0" err="1"/>
              <a:t>l’année</a:t>
            </a:r>
            <a:r>
              <a:rPr lang="en-US" sz="2000" dirty="0"/>
              <a:t> 2016</a:t>
            </a:r>
            <a:r>
              <a:rPr lang="en-US" sz="2000" dirty="0" smtClean="0"/>
              <a:t>”).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/>
              <a:t>moyenne</a:t>
            </a:r>
            <a:r>
              <a:rPr lang="en-US" sz="2000" dirty="0"/>
              <a:t> du GLEM </a:t>
            </a:r>
            <a:r>
              <a:rPr lang="en-US" sz="2000" dirty="0" smtClean="0"/>
              <a:t>correspond </a:t>
            </a:r>
            <a:r>
              <a:rPr lang="en-US" sz="2000" dirty="0"/>
              <a:t>à la </a:t>
            </a:r>
            <a:r>
              <a:rPr lang="en-US" sz="2000" dirty="0" err="1"/>
              <a:t>somme</a:t>
            </a:r>
            <a:r>
              <a:rPr lang="en-US" sz="2000" dirty="0"/>
              <a:t> des </a:t>
            </a:r>
            <a:r>
              <a:rPr lang="en-US" sz="2000" dirty="0" err="1"/>
              <a:t>numérateurs</a:t>
            </a:r>
            <a:r>
              <a:rPr lang="en-US" sz="2000" dirty="0"/>
              <a:t> </a:t>
            </a:r>
            <a:r>
              <a:rPr lang="en-US" sz="2000" dirty="0" err="1"/>
              <a:t>divisés</a:t>
            </a:r>
            <a:r>
              <a:rPr lang="en-US" sz="2000" dirty="0"/>
              <a:t> par la </a:t>
            </a:r>
            <a:r>
              <a:rPr lang="en-US" sz="2000" dirty="0" err="1"/>
              <a:t>somme</a:t>
            </a:r>
            <a:r>
              <a:rPr lang="en-US" sz="2000" dirty="0"/>
              <a:t> des </a:t>
            </a:r>
            <a:r>
              <a:rPr lang="en-US" sz="2000" dirty="0" err="1"/>
              <a:t>dénominateurs</a:t>
            </a:r>
            <a:r>
              <a:rPr lang="en-US" sz="2000" dirty="0"/>
              <a:t> de </a:t>
            </a:r>
            <a:r>
              <a:rPr lang="en-US" sz="2000" dirty="0" err="1"/>
              <a:t>tous</a:t>
            </a:r>
            <a:r>
              <a:rPr lang="en-US" sz="2000" dirty="0"/>
              <a:t> les </a:t>
            </a:r>
            <a:r>
              <a:rPr lang="en-US" sz="2000" dirty="0" err="1"/>
              <a:t>médecins</a:t>
            </a:r>
            <a:r>
              <a:rPr lang="en-US" sz="2000" dirty="0"/>
              <a:t> </a:t>
            </a:r>
            <a:r>
              <a:rPr lang="en-US" sz="2000" dirty="0" err="1"/>
              <a:t>actifs</a:t>
            </a:r>
            <a:r>
              <a:rPr lang="en-US" sz="2000" dirty="0"/>
              <a:t> du GLEM</a:t>
            </a:r>
            <a:r>
              <a:rPr lang="en-US" sz="2000" dirty="0" smtClean="0"/>
              <a:t>.     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Chaque</a:t>
            </a:r>
            <a:r>
              <a:rPr lang="en-US" sz="2000" dirty="0" smtClean="0"/>
              <a:t> </a:t>
            </a:r>
            <a:r>
              <a:rPr lang="en-US" sz="2000" dirty="0"/>
              <a:t>box plot </a:t>
            </a:r>
            <a:r>
              <a:rPr lang="en-US" sz="2000" dirty="0" err="1"/>
              <a:t>représente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région</a:t>
            </a:r>
            <a:r>
              <a:rPr lang="en-US" sz="2000" dirty="0"/>
              <a:t> </a:t>
            </a:r>
            <a:r>
              <a:rPr lang="en-US" sz="2000" dirty="0" err="1"/>
              <a:t>selon</a:t>
            </a:r>
            <a:r>
              <a:rPr lang="en-US" sz="2000" dirty="0"/>
              <a:t> le type de </a:t>
            </a:r>
            <a:r>
              <a:rPr lang="en-US" sz="2000" dirty="0" err="1"/>
              <a:t>remboursement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au </a:t>
            </a:r>
            <a:r>
              <a:rPr lang="en-US" sz="2000" dirty="0" err="1" smtClean="0"/>
              <a:t>forfait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2. Boxplot / </a:t>
            </a:r>
            <a:r>
              <a:rPr lang="en-US" dirty="0" err="1"/>
              <a:t>indicateur</a:t>
            </a:r>
            <a:r>
              <a:rPr lang="en-US" dirty="0"/>
              <a:t> des Glem(s) par </a:t>
            </a:r>
            <a:r>
              <a:rPr lang="en-US" dirty="0" err="1"/>
              <a:t>région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33298"/>
            <a:ext cx="2133600" cy="476250"/>
          </a:xfrm>
        </p:spPr>
        <p:txBody>
          <a:bodyPr/>
          <a:lstStyle/>
          <a:p>
            <a:fld id="{B0A32DB5-EEB4-4681-9E39-0D2E75D8C7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6880899" y="2340169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Résultat</a:t>
            </a:r>
            <a:r>
              <a:rPr lang="en-US" dirty="0"/>
              <a:t> au </a:t>
            </a:r>
            <a:r>
              <a:rPr lang="en-US" dirty="0" err="1"/>
              <a:t>delà</a:t>
            </a:r>
            <a:r>
              <a:rPr lang="en-US" dirty="0"/>
              <a:t> </a:t>
            </a:r>
          </a:p>
          <a:p>
            <a:r>
              <a:rPr lang="en-US" dirty="0"/>
              <a:t>du P90 (&gt; 63%)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0153" y="309044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P90 = 63%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5656" y="40265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P75 = 45%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6720" y="4402655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Médiane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P50 = 37%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75656" y="486916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P25 = 28%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77242" y="560530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P10 = 10%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20272" y="5805264"/>
            <a:ext cx="199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N.B. </a:t>
            </a: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résultat</a:t>
            </a:r>
            <a:r>
              <a:rPr lang="en-US" dirty="0"/>
              <a:t> </a:t>
            </a:r>
          </a:p>
          <a:p>
            <a:r>
              <a:rPr lang="en-US" dirty="0" err="1"/>
              <a:t>inférieur</a:t>
            </a:r>
            <a:r>
              <a:rPr lang="en-US" dirty="0"/>
              <a:t> à P10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8760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948264" y="4339843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Moyenne</a:t>
            </a:r>
            <a:r>
              <a:rPr lang="en-US" dirty="0"/>
              <a:t> = 38%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084440" y="2641543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3284984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4149080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1"/>
          </p:cNvCxnSpPr>
          <p:nvPr/>
        </p:nvCxnSpPr>
        <p:spPr>
          <a:xfrm flipH="1">
            <a:off x="5084440" y="4509120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99792" y="4584443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99792" y="5013176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60286" y="5843955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182232" y="1772816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Explication des </a:t>
            </a:r>
            <a:r>
              <a:rPr lang="en-US" u="sng" dirty="0" err="1"/>
              <a:t>bornes</a:t>
            </a:r>
            <a:endParaRPr lang="en-US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6156176" y="177281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Explication des points et </a:t>
            </a:r>
            <a:r>
              <a:rPr lang="en-US" u="sng" dirty="0" err="1"/>
              <a:t>croix</a:t>
            </a:r>
            <a:endParaRPr lang="en-US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3709087" y="1196752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Echelle</a:t>
            </a:r>
            <a:r>
              <a:rPr lang="en-US" u="sng" dirty="0"/>
              <a:t> de </a:t>
            </a:r>
            <a:r>
              <a:rPr lang="en-US" u="sng" dirty="0" err="1"/>
              <a:t>résultat</a:t>
            </a:r>
            <a:endParaRPr lang="en-US" u="sng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716016" y="1607314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Interprétation</a:t>
            </a:r>
            <a:r>
              <a:rPr lang="en-US" dirty="0"/>
              <a:t> </a:t>
            </a:r>
            <a:r>
              <a:rPr lang="en-US" dirty="0" err="1"/>
              <a:t>graphique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Attention les </a:t>
            </a:r>
            <a:r>
              <a:rPr lang="en-US" sz="2000" dirty="0" err="1"/>
              <a:t>bornes</a:t>
            </a:r>
            <a:r>
              <a:rPr lang="en-US" sz="2000" dirty="0"/>
              <a:t> des </a:t>
            </a:r>
            <a:r>
              <a:rPr lang="en-US" sz="2000" dirty="0" err="1"/>
              <a:t>deux</a:t>
            </a:r>
            <a:r>
              <a:rPr lang="en-US" sz="2000" dirty="0"/>
              <a:t> types </a:t>
            </a:r>
            <a:r>
              <a:rPr lang="en-US" sz="2000" dirty="0" err="1"/>
              <a:t>graphiques</a:t>
            </a:r>
            <a:r>
              <a:rPr lang="en-US" sz="2000" dirty="0"/>
              <a:t> ne </a:t>
            </a:r>
            <a:r>
              <a:rPr lang="en-US" sz="2000" dirty="0" err="1"/>
              <a:t>sont</a:t>
            </a:r>
            <a:r>
              <a:rPr lang="en-US" sz="2000" dirty="0"/>
              <a:t> pas </a:t>
            </a:r>
            <a:r>
              <a:rPr lang="en-US" sz="2000" dirty="0" err="1"/>
              <a:t>identiques</a:t>
            </a:r>
            <a:r>
              <a:rPr lang="en-US" sz="2000" dirty="0"/>
              <a:t> car la </a:t>
            </a:r>
            <a:r>
              <a:rPr lang="en-US" sz="2000" dirty="0" err="1"/>
              <a:t>méthode</a:t>
            </a:r>
            <a:r>
              <a:rPr lang="en-US" sz="2000" dirty="0"/>
              <a:t> de </a:t>
            </a:r>
            <a:r>
              <a:rPr lang="en-US" sz="2000" dirty="0" err="1"/>
              <a:t>calcul</a:t>
            </a:r>
            <a:r>
              <a:rPr lang="en-US" sz="2000" dirty="0"/>
              <a:t> </a:t>
            </a:r>
            <a:r>
              <a:rPr lang="en-US" sz="2000" dirty="0" err="1"/>
              <a:t>diffère</a:t>
            </a:r>
            <a:r>
              <a:rPr lang="en-US" sz="2000" dirty="0"/>
              <a:t> </a:t>
            </a:r>
            <a:r>
              <a:rPr lang="en-US" sz="2000" dirty="0" err="1" smtClean="0"/>
              <a:t>complètement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Ainsi</a:t>
            </a:r>
            <a:r>
              <a:rPr lang="en-US" sz="2000" dirty="0"/>
              <a:t> pour rappel , </a:t>
            </a:r>
          </a:p>
          <a:p>
            <a:r>
              <a:rPr lang="en-US" sz="2000" dirty="0"/>
              <a:t>la </a:t>
            </a:r>
            <a:r>
              <a:rPr lang="en-US" sz="2000" dirty="0" err="1"/>
              <a:t>médiane</a:t>
            </a:r>
            <a:r>
              <a:rPr lang="en-US" sz="2000" dirty="0"/>
              <a:t> de </a:t>
            </a:r>
            <a:r>
              <a:rPr lang="en-US" sz="2000" dirty="0" err="1"/>
              <a:t>l’échelle</a:t>
            </a:r>
            <a:r>
              <a:rPr lang="en-US" sz="2000" dirty="0"/>
              <a:t> de </a:t>
            </a:r>
            <a:r>
              <a:rPr lang="en-US" sz="2000" dirty="0" err="1"/>
              <a:t>comparaison</a:t>
            </a:r>
            <a:r>
              <a:rPr lang="en-US" sz="2000" dirty="0"/>
              <a:t> correspond à la </a:t>
            </a:r>
            <a:r>
              <a:rPr lang="en-US" sz="2000" dirty="0" err="1"/>
              <a:t>médiane</a:t>
            </a:r>
            <a:r>
              <a:rPr lang="en-US" sz="2000" dirty="0"/>
              <a:t> pour </a:t>
            </a:r>
            <a:r>
              <a:rPr lang="en-US" sz="2000" dirty="0" err="1"/>
              <a:t>l’ensemble</a:t>
            </a:r>
            <a:r>
              <a:rPr lang="en-US" sz="2000" dirty="0"/>
              <a:t> des </a:t>
            </a:r>
            <a:r>
              <a:rPr lang="en-US" sz="2000" dirty="0" err="1"/>
              <a:t>pratiques</a:t>
            </a:r>
            <a:r>
              <a:rPr lang="en-US" sz="2000" dirty="0"/>
              <a:t> du pays, </a:t>
            </a:r>
          </a:p>
          <a:p>
            <a:r>
              <a:rPr lang="en-US" sz="2000" dirty="0" err="1"/>
              <a:t>tandis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la </a:t>
            </a:r>
            <a:r>
              <a:rPr lang="en-US" sz="2000" dirty="0" err="1"/>
              <a:t>médiane</a:t>
            </a:r>
            <a:r>
              <a:rPr lang="en-US" sz="2000" dirty="0"/>
              <a:t> du box plot correspond à la </a:t>
            </a:r>
            <a:r>
              <a:rPr lang="en-US" sz="2000" dirty="0" err="1"/>
              <a:t>médiane</a:t>
            </a:r>
            <a:r>
              <a:rPr lang="en-US" sz="2000" dirty="0"/>
              <a:t> des </a:t>
            </a:r>
            <a:r>
              <a:rPr lang="en-US" sz="2000" dirty="0" err="1"/>
              <a:t>moyennes</a:t>
            </a:r>
            <a:r>
              <a:rPr lang="en-US" sz="2000" dirty="0"/>
              <a:t> des </a:t>
            </a:r>
            <a:r>
              <a:rPr lang="en-US" sz="2000" dirty="0" err="1"/>
              <a:t>glems</a:t>
            </a:r>
            <a:r>
              <a:rPr lang="en-US" sz="2000" dirty="0"/>
              <a:t> de la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/>
              <a:t>Comparaison</a:t>
            </a:r>
            <a:r>
              <a:rPr lang="en-US" dirty="0"/>
              <a:t> des </a:t>
            </a:r>
            <a:r>
              <a:rPr lang="en-US" dirty="0" err="1"/>
              <a:t>pratiques</a:t>
            </a:r>
            <a:r>
              <a:rPr lang="en-US" dirty="0"/>
              <a:t> à </a:t>
            </a:r>
            <a:r>
              <a:rPr lang="en-US" dirty="0" err="1"/>
              <a:t>l’acte</a:t>
            </a:r>
            <a:r>
              <a:rPr lang="en-US" dirty="0"/>
              <a:t> et au </a:t>
            </a:r>
            <a:r>
              <a:rPr lang="en-US" dirty="0" err="1"/>
              <a:t>forfait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507288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Les </a:t>
            </a:r>
            <a:r>
              <a:rPr lang="en-US" sz="2000" dirty="0" err="1"/>
              <a:t>résultats</a:t>
            </a:r>
            <a:r>
              <a:rPr lang="en-US" sz="2000" dirty="0"/>
              <a:t> des </a:t>
            </a:r>
            <a:r>
              <a:rPr lang="en-US" sz="2000" dirty="0" err="1"/>
              <a:t>indicateurs</a:t>
            </a:r>
            <a:r>
              <a:rPr lang="en-US" sz="2000" dirty="0"/>
              <a:t>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très</a:t>
            </a:r>
            <a:r>
              <a:rPr lang="en-US" sz="2000" dirty="0"/>
              <a:t> </a:t>
            </a:r>
            <a:r>
              <a:rPr lang="en-US" sz="2000" dirty="0" err="1"/>
              <a:t>différents</a:t>
            </a:r>
            <a:r>
              <a:rPr lang="en-US" sz="2000" dirty="0"/>
              <a:t> entre la </a:t>
            </a:r>
            <a:r>
              <a:rPr lang="en-US" sz="2000" dirty="0" err="1"/>
              <a:t>pratique</a:t>
            </a:r>
            <a:r>
              <a:rPr lang="en-US" sz="2000" dirty="0"/>
              <a:t> à </a:t>
            </a:r>
            <a:r>
              <a:rPr lang="en-US" sz="2000" dirty="0" err="1"/>
              <a:t>l’acte</a:t>
            </a:r>
            <a:r>
              <a:rPr lang="en-US" sz="2000" dirty="0"/>
              <a:t> et la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fr-BE" sz="2000" dirty="0"/>
              <a:t>En effet la population de référence dans la pratique à l’acte est la </a:t>
            </a:r>
            <a:r>
              <a:rPr lang="fr-BE" sz="2000" dirty="0" err="1"/>
              <a:t>patientèle</a:t>
            </a:r>
            <a:r>
              <a:rPr lang="fr-BE" sz="2000" dirty="0"/>
              <a:t> qui a fréquenté au moins une fois la pratique dans l’année.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Dans</a:t>
            </a:r>
            <a:r>
              <a:rPr lang="en-US" sz="2000" dirty="0"/>
              <a:t> la </a:t>
            </a:r>
            <a:r>
              <a:rPr lang="en-US" sz="2000" dirty="0" err="1"/>
              <a:t>pratique</a:t>
            </a:r>
            <a:r>
              <a:rPr lang="en-US" sz="2000" dirty="0"/>
              <a:t> au </a:t>
            </a:r>
            <a:r>
              <a:rPr lang="en-US" sz="2000" dirty="0" err="1"/>
              <a:t>forfait</a:t>
            </a:r>
            <a:r>
              <a:rPr lang="en-US" sz="2000" dirty="0"/>
              <a:t> la patientèle </a:t>
            </a:r>
            <a:r>
              <a:rPr lang="en-US" sz="2000" dirty="0" err="1"/>
              <a:t>sont</a:t>
            </a:r>
            <a:r>
              <a:rPr lang="en-US" sz="2000" dirty="0"/>
              <a:t> les </a:t>
            </a:r>
            <a:r>
              <a:rPr lang="en-US" sz="2000" dirty="0" err="1"/>
              <a:t>abonnés</a:t>
            </a:r>
            <a:r>
              <a:rPr lang="en-US" sz="2000" dirty="0"/>
              <a:t> </a:t>
            </a:r>
            <a:r>
              <a:rPr lang="en-US" sz="2000" dirty="0" err="1"/>
              <a:t>qu’ils</a:t>
            </a:r>
            <a:r>
              <a:rPr lang="en-US" sz="2000" dirty="0"/>
              <a:t> </a:t>
            </a:r>
            <a:r>
              <a:rPr lang="en-US" sz="2000" dirty="0" err="1"/>
              <a:t>aient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non </a:t>
            </a:r>
            <a:r>
              <a:rPr lang="en-US" sz="2000" dirty="0" err="1"/>
              <a:t>fréquenté</a:t>
            </a:r>
            <a:r>
              <a:rPr lang="en-US" sz="2000" dirty="0"/>
              <a:t> la </a:t>
            </a:r>
            <a:r>
              <a:rPr lang="en-US" sz="2000" dirty="0" err="1"/>
              <a:t>maison</a:t>
            </a:r>
            <a:r>
              <a:rPr lang="en-US" sz="2000" dirty="0"/>
              <a:t> </a:t>
            </a:r>
            <a:r>
              <a:rPr lang="en-US" sz="2000" dirty="0" err="1"/>
              <a:t>médicale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8</Value>
      <Value>29</Value>
      <Value>60</Value>
      <Value>35</Value>
    </TaxCatchAll>
    <RIDocSummary xmlns="f15eea43-7fa7-45cf-8dc0-d5244e2cd467">Résultats GLEM (données 2016) pour le remboursement à l’acte et au forfait - THÈME III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5ABF65-EA2A-428D-8739-424E9E868BD5}"/>
</file>

<file path=customXml/itemProps2.xml><?xml version="1.0" encoding="utf-8"?>
<ds:datastoreItem xmlns:ds="http://schemas.openxmlformats.org/officeDocument/2006/customXml" ds:itemID="{C867AA25-CB07-4D4C-8454-3325BE8735B6}"/>
</file>

<file path=customXml/itemProps3.xml><?xml version="1.0" encoding="utf-8"?>
<ds:datastoreItem xmlns:ds="http://schemas.openxmlformats.org/officeDocument/2006/customXml" ds:itemID="{0B98FACE-6108-44BA-B5C3-0A2E86B13FF3}"/>
</file>

<file path=docProps/app.xml><?xml version="1.0" encoding="utf-8"?>
<Properties xmlns="http://schemas.openxmlformats.org/officeDocument/2006/extended-properties" xmlns:vt="http://schemas.openxmlformats.org/officeDocument/2006/docPropsVTypes">
  <Template>PPT_INAMI_a</Template>
  <TotalTime>0</TotalTime>
  <Words>1864</Words>
  <Application>Microsoft Office PowerPoint</Application>
  <PresentationFormat>On-screen Show (4:3)</PresentationFormat>
  <Paragraphs>254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Candara</vt:lpstr>
      <vt:lpstr>Times New Roman</vt:lpstr>
      <vt:lpstr>Verdana</vt:lpstr>
      <vt:lpstr>Wingdings</vt:lpstr>
      <vt:lpstr>PPT_INAMI_a</vt:lpstr>
      <vt:lpstr>Feedback individuel des médecins généralistes 2019</vt:lpstr>
      <vt:lpstr>Introduction </vt:lpstr>
      <vt:lpstr>Que contient cette présentation? </vt:lpstr>
      <vt:lpstr>PowerPoint Presentation</vt:lpstr>
      <vt:lpstr>Interprétation graphique  1. Echelle de comparaison individuelle</vt:lpstr>
      <vt:lpstr>Interprétation graphique  2. Boxplot / indicateur des Glem(s) par région</vt:lpstr>
      <vt:lpstr>Interprétation graphique  2. Boxplot / indicateur des Glem(s) par région</vt:lpstr>
      <vt:lpstr>Interprétation graphique </vt:lpstr>
      <vt:lpstr>Comparaison des pratiques à l’acte et au forfait </vt:lpstr>
      <vt:lpstr>Comparaison des pratiques à l’acte et au forfait </vt:lpstr>
      <vt:lpstr>Comparaison des pratiques à l’acte et au forfait </vt:lpstr>
      <vt:lpstr>PowerPoint Presentation</vt:lpstr>
      <vt:lpstr>THÈME III: IMAGERIE MÉDICALE ET EXAMENS PRÉOPÉRATOIRES</vt:lpstr>
      <vt:lpstr>THÈME III: IMAGERIE MÉDICALE ET EXAMENS PRÉOPÉRATOIRES</vt:lpstr>
      <vt:lpstr>III.1. Usage excessif de l'imagerie de la colonne vertébrale</vt:lpstr>
      <vt:lpstr>Proportion de vos patients sans problème orthopédique avéré, à qui vous avez prescrit au moins 1 fois une imagerie de la colonne vertébrale au cours des 3 dernières années</vt:lpstr>
      <vt:lpstr>Proportion de vos patients sans problème orthopédique avéré, à qui vous avez prescrit au moins 1 fois une imagerie de la colonne vertébrale au cours des 3 dernières années</vt:lpstr>
      <vt:lpstr>Nombre moyen d'examens d'imagerie de la colonne vertébrale différents, par patient</vt:lpstr>
      <vt:lpstr>Nombre moyen d'examens d'imagerie de la colonne vertébrale différents, par patient</vt:lpstr>
      <vt:lpstr>Part de radiographies et de CT-scans dans l'imagerie de la colonne vertébrale que vous avez prescrite</vt:lpstr>
      <vt:lpstr>Part de radiographies et de CT-scans dans l'imagerie de la colonne vertébrale que vous avez prescrite</vt:lpstr>
      <vt:lpstr>THÈME III: IMAGERIE MÉDICALE ET EXAMENS PRÉOPÉRATOIRES</vt:lpstr>
      <vt:lpstr>III.2. Usage excessif d'examens préopératoires</vt:lpstr>
      <vt:lpstr>Proportion de patients présentant un faible profil de risque &lt; 50 ans qui ont été soumis à des examens préopératoires superflus pour des interventions chirurgicales mineures et intermédiaires</vt:lpstr>
      <vt:lpstr>Proportion de patients présentant un faible profil de risque &lt; 50 ans qui ont été soumis à des examens préopératoires superflus pour des interventions chirurgicales mineures et intermédiaires</vt:lpstr>
      <vt:lpstr>Proportion de patients présentant un faible profil de risque ≥ 50 ans qui ont été soumis à des examens préopératoires superflus pour des interventions chirurgicales mineures et intermédiaires.</vt:lpstr>
      <vt:lpstr>Proportion de patients présentant un faible profil de risque ≥ 50 ans qui ont été soumis à des examens préopératoires superflus pour des interventions chirurgicales mineures et intermédiaires.</vt:lpstr>
      <vt:lpstr>THÈME III: IMAGERIE MÉDICALE ET EXAMENS PRÉOPÉRATOIRES</vt:lpstr>
      <vt:lpstr>III.3. Exposition aux rayonnements par imagerie médicale obsolète</vt:lpstr>
      <vt:lpstr>Exposition aux rayonnements (en mSv) causée par une imagerie obsolète, par patient</vt:lpstr>
      <vt:lpstr>Exposition aux rayonnements (en mSv) causée par une imagerie obsolète, par patient</vt:lpstr>
      <vt:lpstr>Proportion d'exposition aux rayonnements obsolète causée par une RX colonne vertébrale et une CT colonne vertébrale</vt:lpstr>
      <vt:lpstr>Proportion d'exposition aux rayonnements obsolète causée par une RX colonne vertébrale et une CT colonne vertébrale</vt:lpstr>
      <vt:lpstr>THÈME III: IMAGERIE MÉDICALE ET EXAMENS PRÉOPÉRATOIRES</vt:lpstr>
      <vt:lpstr>III.4. Usage excessif de l'échographie de la glande thyroïde</vt:lpstr>
      <vt:lpstr>Proportion de patients atteints d'un trouble avéré de la fonction thyroïdienne qui ont été soumis à ≥ 1 suivi échographique superflu au cours des 3 dernières années</vt:lpstr>
      <vt:lpstr>Proportion de patients atteints d'un trouble avéré de la fonction thyroïdienne qui ont été soumis à ≥ 1 suivi échographique superflu au cours des 3 dernières années</vt:lpstr>
      <vt:lpstr>THÈME III: IMAGERIE MÉDICALE ET EXAMENS PRÉOPÉRATOIRES</vt:lpstr>
      <vt:lpstr>III.5. Dépistage du cancer du sein</vt:lpstr>
      <vt:lpstr>Proportion de femmes dans la population cible (50-69 ans) de votre pratique qui ont été soumises à un dépistage bisannuel</vt:lpstr>
      <vt:lpstr>Proportion de femmes dans la population cible (50-69 ans) de votre pratique qui ont été soumises à un dépistage bisannuel</vt:lpstr>
      <vt:lpstr>Proportion de dépistages réalisés par le biais du système de dépistage organisé (= programme de dépistage national) (sur le nombre total de dépistages effectués)</vt:lpstr>
      <vt:lpstr>Proportion de dépistages réalisés par le biais du système de dépistage organisé (= programme de dépistage national) (sur le nombre total de dépistages effectués)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individuel des médecins généralistes 2019</dc:title>
  <dc:creator>Cindy Opdebeeck</dc:creator>
  <cp:lastModifiedBy>Bingen Sandrine</cp:lastModifiedBy>
  <cp:revision>93</cp:revision>
  <dcterms:created xsi:type="dcterms:W3CDTF">2018-10-05T06:30:43Z</dcterms:created>
  <dcterms:modified xsi:type="dcterms:W3CDTF">2019-06-19T08:45:39Z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8;#Français|aa2269b8-11bd-4cc9-9267-801806817e60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